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6" r:id="rId10"/>
    <p:sldId id="277" r:id="rId11"/>
    <p:sldId id="264" r:id="rId12"/>
    <p:sldId id="265" r:id="rId13"/>
    <p:sldId id="266" r:id="rId14"/>
    <p:sldId id="267" r:id="rId15"/>
    <p:sldId id="268" r:id="rId16"/>
    <p:sldId id="272" r:id="rId17"/>
    <p:sldId id="269" r:id="rId18"/>
    <p:sldId id="274" r:id="rId19"/>
    <p:sldId id="275" r:id="rId20"/>
    <p:sldId id="273" r:id="rId21"/>
    <p:sldId id="270" r:id="rId22"/>
    <p:sldId id="271" r:id="rId2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3333"/>
    <a:srgbClr val="2C2C2C"/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38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1" d="100"/>
          <a:sy n="71" d="100"/>
        </p:scale>
        <p:origin x="-327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26178-8CE6-449F-9139-D133900CD971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ECA198-C34B-4988-B3CF-434D175460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58838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gif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51C54-BFAB-4CBC-8180-8AC87DCE1E6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7AA6E-E8B6-42FC-968D-0E71919A90C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5130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effectLst>
            <a:outerShdw blurRad="63500" dist="12700" dir="2700000" algn="tl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>
              <a:defRPr sz="5400" b="1">
                <a:solidFill>
                  <a:srgbClr val="2C2C2C"/>
                </a:solidFill>
                <a:effectLst/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4437112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 smtClean="0"/>
              <a:t>Образец подзаголовка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6327638"/>
            <a:ext cx="389005" cy="38900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5506498" y="6054451"/>
            <a:ext cx="626498" cy="62649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00000">
            <a:off x="6329956" y="5667585"/>
            <a:ext cx="1008982" cy="1008982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0000">
            <a:off x="7465250" y="5168145"/>
            <a:ext cx="1477251" cy="147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82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925638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965550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Tx/>
              <a:buBlip>
                <a:blip r:embed="rId2"/>
              </a:buBlip>
              <a:defRPr/>
            </a:lvl1pPr>
            <a:lvl2pPr marL="742950" indent="-285750">
              <a:buFontTx/>
              <a:buBlip>
                <a:blip r:embed="rId2"/>
              </a:buBlip>
              <a:defRPr/>
            </a:lvl2pPr>
            <a:lvl3pPr marL="1143000" indent="-228600">
              <a:buFontTx/>
              <a:buBlip>
                <a:blip r:embed="rId2"/>
              </a:buBlip>
              <a:defRPr/>
            </a:lvl3pPr>
            <a:lvl4pPr marL="1600200" indent="-228600">
              <a:buFontTx/>
              <a:buBlip>
                <a:blip r:embed="rId2"/>
              </a:buBlip>
              <a:defRPr/>
            </a:lvl4pPr>
            <a:lvl5pPr marL="2057400" indent="-228600">
              <a:buFontTx/>
              <a:buBlip>
                <a:blip r:embed="rId2"/>
              </a:buBlip>
              <a:defRPr/>
            </a:lvl5pPr>
          </a:lstStyle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4" name="Группа 13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5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84636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0" y="4415904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2C2C2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ru-RU" dirty="0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1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117258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grpSp>
        <p:nvGrpSpPr>
          <p:cNvPr id="11" name="Группа 10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2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  <p:sp>
        <p:nvSpPr>
          <p:cNvPr id="14" name="Дата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15" name="Нижний колонтитул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8555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13" name="Группа 12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4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03530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 userDrawn="1"/>
        </p:nvSpPr>
        <p:spPr>
          <a:xfrm>
            <a:off x="0" y="0"/>
            <a:ext cx="9144000" cy="1542715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rgbClr val="C00000"/>
              </a:solidFill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42908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6" name="Группа 5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7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61805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8" name="Группа 7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9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191657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‹#›</a:t>
            </a:fld>
            <a:endParaRPr lang="ru-RU"/>
          </a:p>
        </p:txBody>
      </p:sp>
      <p:grpSp>
        <p:nvGrpSpPr>
          <p:cNvPr id="9" name="Группа 8"/>
          <p:cNvGrpSpPr/>
          <p:nvPr userDrawn="1"/>
        </p:nvGrpSpPr>
        <p:grpSpPr>
          <a:xfrm>
            <a:off x="4039073" y="6452448"/>
            <a:ext cx="1052345" cy="307777"/>
            <a:chOff x="3102969" y="6421978"/>
            <a:chExt cx="1052345" cy="307777"/>
          </a:xfrm>
        </p:grpSpPr>
        <p:pic>
          <p:nvPicPr>
            <p:cNvPr id="10" name="Picture 2" descr="https://twimg0-a.akamaihd.net/profile_images/2284174758/v65oai7fxn47qv9nectx.png"/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2969" y="6452327"/>
              <a:ext cx="245913" cy="245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 userDrawn="1"/>
          </p:nvSpPr>
          <p:spPr>
            <a:xfrm>
              <a:off x="3244488" y="6421978"/>
              <a:ext cx="910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 smtClean="0"/>
                <a:t>#</a:t>
              </a:r>
              <a:r>
                <a:rPr lang="en-US" sz="1400" dirty="0" err="1" smtClean="0"/>
                <a:t>atdays</a:t>
              </a:r>
              <a:endParaRPr lang="ru-RU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72933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AF0DE0-F9E8-4698-8015-64F385BD0EA0}" type="datetimeFigureOut">
              <a:rPr lang="ru-RU" smtClean="0"/>
              <a:t>28.12.2012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948264" y="64482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76BE9-5A7E-4A71-A01F-2AD43EF475E2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10" name="Группа 9"/>
          <p:cNvGrpSpPr/>
          <p:nvPr userDrawn="1"/>
        </p:nvGrpSpPr>
        <p:grpSpPr>
          <a:xfrm>
            <a:off x="169352" y="6441747"/>
            <a:ext cx="1678573" cy="311210"/>
            <a:chOff x="723027" y="5390004"/>
            <a:chExt cx="1678573" cy="311210"/>
          </a:xfrm>
        </p:grpSpPr>
        <p:sp>
          <p:nvSpPr>
            <p:cNvPr id="8" name="Скругленный прямоугольник 7"/>
            <p:cNvSpPr/>
            <p:nvPr userDrawn="1"/>
          </p:nvSpPr>
          <p:spPr>
            <a:xfrm>
              <a:off x="723027" y="5427219"/>
              <a:ext cx="1316596" cy="273995"/>
            </a:xfrm>
            <a:prstGeom prst="roundRect">
              <a:avLst/>
            </a:prstGeom>
            <a:solidFill>
              <a:srgbClr val="DD3333"/>
            </a:solidFill>
            <a:ln w="3175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777820" y="5390004"/>
              <a:ext cx="16237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atdays.com</a:t>
              </a:r>
              <a:endParaRPr lang="ru-RU" sz="1400" b="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147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3"/>
        </a:buBlip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3"/>
        </a:buBlip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3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 пределами </a:t>
            </a:r>
            <a:r>
              <a:rPr lang="en-US" dirty="0" err="1" smtClean="0"/>
              <a:t>PageObject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Дмитрий </a:t>
            </a:r>
            <a:r>
              <a:rPr lang="ru-RU" dirty="0" err="1" smtClean="0"/>
              <a:t>Жарий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612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Но, получилось в итоге…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10</a:t>
            </a:fld>
            <a:endParaRPr lang="ru-RU"/>
          </a:p>
        </p:txBody>
      </p:sp>
      <p:pic>
        <p:nvPicPr>
          <p:cNvPr id="2050" name="Picture 2" descr="http://www.theculturalhallpodcast.com/wp-content/uploads/2012/03/People-Sleep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48118"/>
            <a:ext cx="9144000" cy="608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17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11</a:t>
            </a:fld>
            <a:endParaRPr lang="ru-RU"/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" y="1556792"/>
            <a:ext cx="9141142" cy="4605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705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Иногда, мы не можем контролировать ВСЁ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12</a:t>
            </a:fld>
            <a:endParaRPr lang="ru-RU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b="1" dirty="0"/>
              <a:t>"Тест-простыней"</a:t>
            </a:r>
            <a:r>
              <a:rPr lang="ru-RU" dirty="0"/>
              <a:t> становится </a:t>
            </a:r>
            <a:r>
              <a:rPr lang="ru-RU" b="1" dirty="0"/>
              <a:t>слишком </a:t>
            </a:r>
            <a:r>
              <a:rPr lang="ru-RU" b="1" dirty="0" smtClean="0"/>
              <a:t>много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ru-RU" b="1" dirty="0"/>
          </a:p>
          <a:p>
            <a:r>
              <a:rPr lang="ru-RU" b="1" dirty="0"/>
              <a:t>В коде не разобраться</a:t>
            </a:r>
            <a:r>
              <a:rPr lang="ru-RU" dirty="0"/>
              <a:t> без </a:t>
            </a:r>
            <a:r>
              <a:rPr lang="ru-RU" dirty="0" err="1" smtClean="0"/>
              <a:t>пол-литру</a:t>
            </a:r>
            <a:r>
              <a:rPr lang="en-US" dirty="0" smtClean="0"/>
              <a:t/>
            </a:r>
            <a:br>
              <a:rPr lang="en-US" dirty="0" smtClean="0"/>
            </a:br>
            <a:endParaRPr lang="ru-RU" dirty="0"/>
          </a:p>
          <a:p>
            <a:r>
              <a:rPr lang="ru-RU" dirty="0"/>
              <a:t>На </a:t>
            </a:r>
            <a:r>
              <a:rPr lang="ru-RU" b="1" dirty="0"/>
              <a:t>поддержку</a:t>
            </a:r>
            <a:r>
              <a:rPr lang="ru-RU" dirty="0"/>
              <a:t> уходит уж слишком </a:t>
            </a:r>
            <a:r>
              <a:rPr lang="ru-RU" b="1" dirty="0"/>
              <a:t>много </a:t>
            </a:r>
            <a:r>
              <a:rPr lang="ru-RU" b="1" dirty="0" smtClean="0"/>
              <a:t>времени</a:t>
            </a:r>
            <a:r>
              <a:rPr lang="en-US" b="1" dirty="0" smtClean="0"/>
              <a:t/>
            </a:r>
            <a:br>
              <a:rPr lang="en-US" b="1" dirty="0" smtClean="0"/>
            </a:br>
            <a:endParaRPr lang="ru-RU" b="1" dirty="0"/>
          </a:p>
          <a:p>
            <a:r>
              <a:rPr lang="ru-RU" dirty="0"/>
              <a:t>Легче </a:t>
            </a:r>
            <a:r>
              <a:rPr lang="ru-RU" b="1" dirty="0" smtClean="0"/>
              <a:t>всё </a:t>
            </a:r>
            <a:r>
              <a:rPr lang="ru-RU" b="1" dirty="0"/>
              <a:t>переписать</a:t>
            </a:r>
            <a:r>
              <a:rPr lang="ru-RU" dirty="0"/>
              <a:t> </a:t>
            </a:r>
            <a:r>
              <a:rPr lang="ru-RU" dirty="0" smtClean="0"/>
              <a:t>заново</a:t>
            </a:r>
            <a:r>
              <a:rPr lang="en-US" dirty="0" smtClean="0"/>
              <a:t/>
            </a:r>
            <a:br>
              <a:rPr lang="en-US" dirty="0" smtClean="0"/>
            </a:br>
            <a:endParaRPr lang="ru-RU" dirty="0" smtClean="0"/>
          </a:p>
          <a:p>
            <a:r>
              <a:rPr lang="ru-RU" dirty="0"/>
              <a:t>Начинаете </a:t>
            </a:r>
            <a:r>
              <a:rPr lang="ru-RU" b="1" dirty="0"/>
              <a:t>ненавидеть разработчиков</a:t>
            </a:r>
            <a:r>
              <a:rPr lang="ru-RU" dirty="0"/>
              <a:t>, которые вынесли </a:t>
            </a:r>
            <a:r>
              <a:rPr lang="en-US" dirty="0"/>
              <a:t>div </a:t>
            </a:r>
            <a:r>
              <a:rPr lang="ru-RU" dirty="0"/>
              <a:t>из </a:t>
            </a:r>
            <a:r>
              <a:rPr lang="en-US" dirty="0"/>
              <a:t>span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7758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effectLst/>
              </a:rPr>
              <a:t>PageObject</a:t>
            </a:r>
            <a:r>
              <a:rPr lang="ru-RU" dirty="0">
                <a:effectLst/>
              </a:rPr>
              <a:t> – он как книжная полка</a:t>
            </a: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13</a:t>
            </a:fld>
            <a:endParaRPr lang="ru-RU"/>
          </a:p>
        </p:txBody>
      </p:sp>
      <p:sp>
        <p:nvSpPr>
          <p:cNvPr id="5" name="Скругленный прямоугольник 4"/>
          <p:cNvSpPr/>
          <p:nvPr/>
        </p:nvSpPr>
        <p:spPr>
          <a:xfrm>
            <a:off x="160791" y="1916832"/>
            <a:ext cx="2106953" cy="576064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</a:t>
            </a:r>
            <a:endParaRPr lang="ru-RU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710211" y="2924944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1772816"/>
            <a:ext cx="5133975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77166" y="3750325"/>
            <a:ext cx="2876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Login(name, </a:t>
            </a:r>
            <a:r>
              <a:rPr lang="en-US" b="1" dirty="0" err="1" smtClean="0"/>
              <a:t>passwd</a:t>
            </a:r>
            <a:r>
              <a:rPr lang="en-US" b="1" dirty="0" smtClean="0"/>
              <a:t>)</a:t>
            </a:r>
            <a:endParaRPr lang="ru-RU" b="1" dirty="0"/>
          </a:p>
        </p:txBody>
      </p:sp>
      <p:sp>
        <p:nvSpPr>
          <p:cNvPr id="12" name="Скругленный прямоугольник 11"/>
          <p:cNvSpPr/>
          <p:nvPr/>
        </p:nvSpPr>
        <p:spPr>
          <a:xfrm>
            <a:off x="712483" y="4455792"/>
            <a:ext cx="2106953" cy="576064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MainPage</a:t>
            </a:r>
            <a:endParaRPr lang="ru-RU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1600" y="5147900"/>
            <a:ext cx="23583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LogOut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GotoProjects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err="1" smtClean="0"/>
              <a:t>GotoUserProfile</a:t>
            </a:r>
            <a:r>
              <a:rPr lang="en-US" b="1" dirty="0" smtClean="0"/>
              <a:t>()</a:t>
            </a:r>
          </a:p>
          <a:p>
            <a:r>
              <a:rPr lang="ru-RU" dirty="0" smtClean="0"/>
              <a:t>→</a:t>
            </a:r>
            <a:r>
              <a:rPr lang="en-US" dirty="0" smtClean="0"/>
              <a:t> </a:t>
            </a:r>
            <a:r>
              <a:rPr lang="en-US" b="1" dirty="0" smtClean="0"/>
              <a:t>Search(text)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309412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/>
            </a:r>
            <a:br>
              <a:rPr lang="en-US" dirty="0" smtClean="0">
                <a:effectLst/>
              </a:rPr>
            </a:br>
            <a:r>
              <a:rPr lang="en-US" dirty="0" smtClean="0">
                <a:effectLst/>
              </a:rPr>
              <a:t>Page </a:t>
            </a:r>
            <a:r>
              <a:rPr lang="en-US" dirty="0">
                <a:effectLst/>
              </a:rPr>
              <a:t>Object</a:t>
            </a:r>
            <a:r>
              <a:rPr lang="ru-RU" dirty="0">
                <a:effectLst/>
              </a:rPr>
              <a:t> – он гибкий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14</a:t>
            </a:fld>
            <a:endParaRPr lang="ru-RU"/>
          </a:p>
        </p:txBody>
      </p:sp>
      <p:pic>
        <p:nvPicPr>
          <p:cNvPr id="1126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64095" y="-27385"/>
            <a:ext cx="10044607" cy="44560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74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делают наши тесты?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15</a:t>
            </a:fld>
            <a:endParaRPr lang="ru-RU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1556792"/>
            <a:ext cx="7975617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60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effectLst/>
              </a:rPr>
              <a:t>PageObject</a:t>
            </a:r>
            <a:r>
              <a:rPr lang="en-US" dirty="0">
                <a:effectLst/>
              </a:rPr>
              <a:t> – </a:t>
            </a:r>
            <a:r>
              <a:rPr lang="ru-RU" dirty="0">
                <a:effectLst/>
              </a:rPr>
              <a:t>главная </a:t>
            </a:r>
            <a:r>
              <a:rPr lang="ru-RU" dirty="0" smtClean="0">
                <a:effectLst/>
              </a:rPr>
              <a:t>цель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16</a:t>
            </a:fld>
            <a:endParaRPr lang="ru-RU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433674" y="2060848"/>
            <a:ext cx="8229600" cy="3672408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/>
              <a:t>Обеспечить </a:t>
            </a: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хранение локаторов </a:t>
            </a:r>
            <a:r>
              <a:rPr lang="ru-RU" sz="2800" dirty="0"/>
              <a:t>в отдельном </a:t>
            </a:r>
            <a:r>
              <a:rPr lang="ru-RU" sz="2800" dirty="0" smtClean="0"/>
              <a:t>классе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ru-RU" sz="2800" dirty="0"/>
          </a:p>
          <a:p>
            <a:r>
              <a:rPr lang="ru-RU" sz="2800" dirty="0"/>
              <a:t>Обеспечить </a:t>
            </a: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повторное использование </a:t>
            </a:r>
            <a:r>
              <a:rPr lang="ru-RU" sz="2800" dirty="0"/>
              <a:t>локаторов и/или действий над страницей без дублирования </a:t>
            </a:r>
            <a:r>
              <a:rPr lang="ru-RU" sz="2800" dirty="0" smtClean="0"/>
              <a:t>кода</a:t>
            </a:r>
            <a:br>
              <a:rPr lang="ru-RU" sz="2800" dirty="0" smtClean="0"/>
            </a:br>
            <a:endParaRPr lang="en-US" sz="2800" dirty="0" smtClean="0"/>
          </a:p>
          <a:p>
            <a:r>
              <a:rPr lang="ru-RU" sz="2800" dirty="0" smtClean="0"/>
              <a:t>Обеспечить </a:t>
            </a:r>
            <a:r>
              <a:rPr lang="ru-RU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слой абстракции </a:t>
            </a:r>
            <a:r>
              <a:rPr lang="ru-RU" sz="2800" dirty="0" smtClean="0"/>
              <a:t>от «драйвера» так, чтобы в тестах не использовались физические элементы идентификации </a:t>
            </a:r>
            <a:br>
              <a:rPr lang="ru-RU" sz="2800" dirty="0" smtClean="0"/>
            </a:br>
            <a:r>
              <a:rPr lang="ru-RU" sz="2800" dirty="0" smtClean="0"/>
              <a:t>элементов управления приложением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90553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effectLst/>
              </a:rPr>
              <a:t>Свойства </a:t>
            </a:r>
            <a:r>
              <a:rPr lang="en-US" dirty="0" err="1" smtClean="0">
                <a:effectLst/>
              </a:rPr>
              <a:t>PageObject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17</a:t>
            </a:fld>
            <a:endParaRPr lang="ru-RU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433674" y="1772816"/>
            <a:ext cx="8229600" cy="417646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1" dirty="0"/>
              <a:t>Декларирует одну </a:t>
            </a:r>
            <a:r>
              <a:rPr lang="ru-RU" sz="2800" dirty="0"/>
              <a:t>и лишь </a:t>
            </a:r>
            <a:r>
              <a:rPr lang="ru-RU" sz="2800" dirty="0" smtClean="0"/>
              <a:t>одну </a:t>
            </a:r>
            <a:r>
              <a:rPr lang="ru-RU" sz="2800" b="1" dirty="0" smtClean="0"/>
              <a:t>страницу </a:t>
            </a:r>
            <a:r>
              <a:rPr lang="ru-RU" sz="2800" dirty="0"/>
              <a:t>приложения</a:t>
            </a:r>
          </a:p>
          <a:p>
            <a:r>
              <a:rPr lang="ru-RU" sz="2800" b="1" dirty="0"/>
              <a:t>Страница</a:t>
            </a:r>
            <a:r>
              <a:rPr lang="ru-RU" sz="2800" dirty="0"/>
              <a:t> может быть </a:t>
            </a:r>
            <a:r>
              <a:rPr lang="ru-RU" sz="2800" b="1" dirty="0"/>
              <a:t>логической </a:t>
            </a:r>
            <a:r>
              <a:rPr lang="ru-RU" sz="2800" dirty="0"/>
              <a:t>либо </a:t>
            </a:r>
            <a:r>
              <a:rPr lang="ru-RU" sz="2800" b="1" dirty="0"/>
              <a:t>физической</a:t>
            </a:r>
          </a:p>
          <a:p>
            <a:r>
              <a:rPr lang="ru-RU" sz="2800" dirty="0"/>
              <a:t>Может содержать другие объекты </a:t>
            </a:r>
            <a:r>
              <a:rPr lang="en-US" sz="2800" dirty="0" err="1"/>
              <a:t>PageObject</a:t>
            </a:r>
            <a:r>
              <a:rPr lang="ru-RU" sz="2800" dirty="0"/>
              <a:t> (</a:t>
            </a:r>
            <a:r>
              <a:rPr lang="ru-RU" sz="2800" b="1" dirty="0"/>
              <a:t>композиция</a:t>
            </a:r>
            <a:r>
              <a:rPr lang="ru-RU" sz="2800" dirty="0"/>
              <a:t>)</a:t>
            </a:r>
          </a:p>
          <a:p>
            <a:r>
              <a:rPr lang="ru-RU" sz="2800" dirty="0"/>
              <a:t>Может наследоваться от базовых классов </a:t>
            </a:r>
            <a:r>
              <a:rPr lang="en-US" sz="2800" dirty="0" err="1"/>
              <a:t>PageObject</a:t>
            </a:r>
            <a:r>
              <a:rPr lang="ru-RU" sz="2800" dirty="0"/>
              <a:t> (</a:t>
            </a:r>
            <a:r>
              <a:rPr lang="ru-RU" sz="2800" b="1" dirty="0"/>
              <a:t>наследование</a:t>
            </a:r>
            <a:r>
              <a:rPr lang="ru-RU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4074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 тесте: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18</a:t>
            </a:fld>
            <a:endParaRPr lang="ru-RU"/>
          </a:p>
        </p:txBody>
      </p:sp>
      <p:pic>
        <p:nvPicPr>
          <p:cNvPr id="1026" name="Picture 2" descr="http://fc00.deviantart.net/fs17/f/2007/168/4/f/Terminator_Kitty_by_Miscreato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298" y="1559811"/>
            <a:ext cx="2963206" cy="489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Скругленный прямоугольник 4"/>
          <p:cNvSpPr/>
          <p:nvPr/>
        </p:nvSpPr>
        <p:spPr>
          <a:xfrm>
            <a:off x="6145298" y="5949280"/>
            <a:ext cx="2963206" cy="504056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ми-ми-ми</a:t>
            </a:r>
            <a:endParaRPr lang="ru-RU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539552" y="4869159"/>
            <a:ext cx="2808312" cy="1322689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Методы предметной области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572000" y="2969991"/>
            <a:ext cx="2476390" cy="100811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Данные</a:t>
            </a:r>
            <a:b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(Сущности)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179512" y="1763819"/>
            <a:ext cx="2750363" cy="1008112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PageObject</a:t>
            </a:r>
            <a:r>
              <a:rPr lang="en-U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’</a:t>
            </a:r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ы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9" name="Прямая со стрелкой 8"/>
          <p:cNvCxnSpPr>
            <a:stCxn id="8" idx="3"/>
            <a:endCxn id="7" idx="0"/>
          </p:cNvCxnSpPr>
          <p:nvPr/>
        </p:nvCxnSpPr>
        <p:spPr>
          <a:xfrm>
            <a:off x="2929875" y="2267875"/>
            <a:ext cx="2880320" cy="7021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6" idx="0"/>
            <a:endCxn id="8" idx="2"/>
          </p:cNvCxnSpPr>
          <p:nvPr/>
        </p:nvCxnSpPr>
        <p:spPr>
          <a:xfrm flipH="1" flipV="1">
            <a:off x="1554694" y="2771931"/>
            <a:ext cx="389014" cy="209722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6" idx="3"/>
            <a:endCxn id="7" idx="2"/>
          </p:cNvCxnSpPr>
          <p:nvPr/>
        </p:nvCxnSpPr>
        <p:spPr>
          <a:xfrm flipV="1">
            <a:off x="3347864" y="3978103"/>
            <a:ext cx="2462331" cy="155240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Скругленный прямоугольник 28"/>
          <p:cNvSpPr/>
          <p:nvPr/>
        </p:nvSpPr>
        <p:spPr>
          <a:xfrm>
            <a:off x="2411760" y="3403548"/>
            <a:ext cx="1644163" cy="745532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Тест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Скругленный прямоугольник 29"/>
          <p:cNvSpPr/>
          <p:nvPr/>
        </p:nvSpPr>
        <p:spPr>
          <a:xfrm>
            <a:off x="474573" y="172564"/>
            <a:ext cx="2160241" cy="648072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WebDriver</a:t>
            </a:r>
            <a:endParaRPr lang="ru-RU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1" name="Прямая со стрелкой 30"/>
          <p:cNvCxnSpPr>
            <a:endCxn id="8" idx="0"/>
          </p:cNvCxnSpPr>
          <p:nvPr/>
        </p:nvCxnSpPr>
        <p:spPr>
          <a:xfrm>
            <a:off x="1554694" y="820636"/>
            <a:ext cx="0" cy="9431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402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 если проще, то: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19</a:t>
            </a:fld>
            <a:endParaRPr lang="ru-RU"/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4067944" y="2276872"/>
            <a:ext cx="2160240" cy="212423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MainPage</a:t>
            </a:r>
            <a:endParaRPr lang="ru-RU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067945" y="4594352"/>
            <a:ext cx="2160240" cy="1786976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Create</a:t>
            </a:r>
            <a:b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Account</a:t>
            </a:r>
            <a:b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</a:t>
            </a:r>
            <a:endParaRPr lang="ru-RU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2294874"/>
            <a:ext cx="2896048" cy="208823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6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Прямая со стрелкой 9"/>
          <p:cNvCxnSpPr>
            <a:stCxn id="4" idx="1"/>
            <a:endCxn id="1027" idx="3"/>
          </p:cNvCxnSpPr>
          <p:nvPr/>
        </p:nvCxnSpPr>
        <p:spPr>
          <a:xfrm flipH="1">
            <a:off x="3219577" y="3338990"/>
            <a:ext cx="848367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4639064"/>
            <a:ext cx="2896049" cy="1697318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6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Прямая со стрелкой 16"/>
          <p:cNvCxnSpPr>
            <a:stCxn id="7" idx="1"/>
            <a:endCxn id="1028" idx="3"/>
          </p:cNvCxnSpPr>
          <p:nvPr/>
        </p:nvCxnSpPr>
        <p:spPr>
          <a:xfrm flipH="1" flipV="1">
            <a:off x="3219577" y="5487723"/>
            <a:ext cx="848368" cy="117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Скругленный прямоугольник 20"/>
          <p:cNvSpPr/>
          <p:nvPr/>
        </p:nvSpPr>
        <p:spPr>
          <a:xfrm>
            <a:off x="7596335" y="2924944"/>
            <a:ext cx="1140107" cy="2725752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</a:t>
            </a:r>
          </a:p>
          <a:p>
            <a:pPr algn="ctr"/>
            <a:r>
              <a:rPr lang="ru-RU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</a:t>
            </a:r>
          </a:p>
          <a:p>
            <a:pPr algn="ctr"/>
            <a:r>
              <a:rPr lang="ru-RU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</a:t>
            </a:r>
          </a:p>
          <a:p>
            <a:pPr algn="ctr"/>
            <a:r>
              <a:rPr lang="ru-RU" sz="28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</a:t>
            </a:r>
            <a:endParaRPr lang="ru-RU" sz="28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Прямая со стрелкой 18"/>
          <p:cNvCxnSpPr>
            <a:stCxn id="4" idx="3"/>
            <a:endCxn id="21" idx="1"/>
          </p:cNvCxnSpPr>
          <p:nvPr/>
        </p:nvCxnSpPr>
        <p:spPr>
          <a:xfrm>
            <a:off x="6228184" y="3338990"/>
            <a:ext cx="1368151" cy="94883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>
            <a:stCxn id="21" idx="1"/>
            <a:endCxn id="7" idx="3"/>
          </p:cNvCxnSpPr>
          <p:nvPr/>
        </p:nvCxnSpPr>
        <p:spPr>
          <a:xfrm flipH="1">
            <a:off x="6228185" y="4287820"/>
            <a:ext cx="1368150" cy="120002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74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675456"/>
            <a:ext cx="9180512" cy="5166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effectLst/>
              </a:rPr>
              <a:t>Вам действительно нужен </a:t>
            </a:r>
            <a:r>
              <a:rPr lang="en-US" dirty="0" smtClean="0">
                <a:effectLst/>
              </a:rPr>
              <a:t>Page Object?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45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Демо</a:t>
            </a:r>
            <a:r>
              <a:rPr lang="ru-RU" dirty="0" smtClean="0"/>
              <a:t>!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20</a:t>
            </a:fld>
            <a:endParaRPr lang="ru-R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28800"/>
            <a:ext cx="6969779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375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21</a:t>
            </a:fld>
            <a:endParaRPr lang="ru-RU"/>
          </a:p>
        </p:txBody>
      </p:sp>
      <p:pic>
        <p:nvPicPr>
          <p:cNvPr id="1026" name="Picture 2" descr="http://allwin.su/uploads/posts/2012-07/1341869335_BSO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791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425" y="1476375"/>
            <a:ext cx="4629150" cy="3905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9212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SilkTest</a:t>
            </a:r>
            <a:r>
              <a:rPr lang="en-US" dirty="0" smtClean="0"/>
              <a:t> Window here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826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парочка несложных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3</a:t>
            </a:fld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0" y="2091613"/>
            <a:ext cx="878497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Wikipedia+Smart_Search_Test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{</a:t>
            </a:r>
          </a:p>
          <a:p>
            <a:r>
              <a:rPr lang="en-US" sz="1600" dirty="0">
                <a:solidFill>
                  <a:prstClr val="black"/>
                </a:solidFill>
                <a:latin typeface="Consolas"/>
              </a:rPr>
              <a:t>   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RemoteWebDriver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driver = </a:t>
            </a:r>
            <a:r>
              <a:rPr lang="en-US" sz="16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2B91AF"/>
                </a:solidFill>
                <a:latin typeface="Consolas"/>
              </a:rPr>
              <a:t>InternetExplorerDriver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();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driver.Navigate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().</a:t>
            </a:r>
            <a:r>
              <a:rPr lang="en-US" sz="1600" dirty="0" err="1">
                <a:solidFill>
                  <a:prstClr val="black"/>
                </a:solidFill>
                <a:latin typeface="Consolas"/>
              </a:rPr>
              <a:t>GoToUrl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6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600" dirty="0" err="1">
                <a:solidFill>
                  <a:srgbClr val="A31515"/>
                </a:solidFill>
                <a:latin typeface="Consolas"/>
              </a:rPr>
              <a:t>Main_Page</a:t>
            </a:r>
            <a:r>
              <a:rPr lang="en-US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driver.FindElementByCssSelector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@"div#simpleSearch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/>
            </a:r>
            <a:br>
              <a:rPr lang="ru-RU" sz="1600" dirty="0" smtClean="0">
                <a:solidFill>
                  <a:prstClr val="black"/>
                </a:solidFill>
                <a:latin typeface="Consolas"/>
              </a:rPr>
            </a:b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.</a:t>
            </a:r>
            <a:r>
              <a:rPr lang="pl-PL" sz="1600" dirty="0">
                <a:solidFill>
                  <a:prstClr val="black"/>
                </a:solidFill>
                <a:latin typeface="Consolas"/>
              </a:rPr>
              <a:t>SendKeys(</a:t>
            </a:r>
            <a:r>
              <a:rPr lang="pl-PL" sz="1600" dirty="0">
                <a:solidFill>
                  <a:srgbClr val="A31515"/>
                </a:solidFill>
                <a:latin typeface="Consolas"/>
              </a:rPr>
              <a:t>"Webdriver Selenium</a:t>
            </a:r>
            <a:r>
              <a:rPr lang="pl-PL" sz="16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pl-PL" sz="1600" dirty="0" smtClean="0">
                <a:solidFill>
                  <a:prstClr val="black"/>
                </a:solidFill>
                <a:latin typeface="Consolas"/>
              </a:rPr>
              <a:t>);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 smtClean="0">
                <a:solidFill>
                  <a:srgbClr val="2B91AF"/>
                </a:solidFill>
                <a:latin typeface="Consolas"/>
              </a:rPr>
              <a:t>    </a:t>
            </a:r>
            <a:r>
              <a:rPr lang="en-US" sz="1600" dirty="0" err="1" smtClean="0">
                <a:solidFill>
                  <a:srgbClr val="2B91AF"/>
                </a:solidFill>
                <a:latin typeface="Consolas"/>
              </a:rPr>
              <a:t>Assert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.AreEqual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(</a:t>
            </a:r>
            <a:r>
              <a:rPr lang="en-US" sz="1200" dirty="0">
                <a:solidFill>
                  <a:srgbClr val="A31515"/>
                </a:solidFill>
                <a:latin typeface="Consolas"/>
              </a:rPr>
              <a:t>"http://en.wikipedia.org/wiki/</a:t>
            </a:r>
            <a:r>
              <a:rPr lang="en-US" sz="1200" dirty="0" err="1">
                <a:solidFill>
                  <a:srgbClr val="A31515"/>
                </a:solidFill>
                <a:latin typeface="Consolas"/>
              </a:rPr>
              <a:t>WebDriver#Selenium_WebDriver</a:t>
            </a:r>
            <a:r>
              <a:rPr lang="en-US" sz="1200" dirty="0" smtClean="0">
                <a:solidFill>
                  <a:srgbClr val="A31515"/>
                </a:solidFill>
                <a:latin typeface="Consolas"/>
              </a:rPr>
              <a:t>"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,</a:t>
            </a:r>
            <a:endParaRPr lang="ru-RU" sz="1600" dirty="0" smtClean="0">
              <a:solidFill>
                <a:prstClr val="black"/>
              </a:solidFill>
              <a:latin typeface="Consolas"/>
            </a:endParaRP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6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ru-RU" sz="1600" dirty="0" smtClean="0">
                <a:solidFill>
                  <a:prstClr val="black"/>
                </a:solidFill>
                <a:latin typeface="Consolas"/>
              </a:rPr>
              <a:t>                  </a:t>
            </a:r>
            <a:r>
              <a:rPr lang="en-US" sz="1600" dirty="0" err="1" smtClean="0">
                <a:solidFill>
                  <a:prstClr val="black"/>
                </a:solidFill>
                <a:latin typeface="Consolas"/>
              </a:rPr>
              <a:t>driver.Url</a:t>
            </a:r>
            <a:r>
              <a:rPr lang="en-US" sz="1600" dirty="0">
                <a:solidFill>
                  <a:prstClr val="black"/>
                </a:solidFill>
                <a:latin typeface="Consolas"/>
              </a:rPr>
              <a:t>);</a:t>
            </a:r>
          </a:p>
          <a:p>
            <a:r>
              <a:rPr lang="ru-RU" sz="1600" dirty="0">
                <a:solidFill>
                  <a:prstClr val="black"/>
                </a:solidFill>
                <a:latin typeface="Consolas"/>
              </a:rPr>
              <a:t>}</a:t>
            </a:r>
          </a:p>
        </p:txBody>
      </p:sp>
      <p:pic>
        <p:nvPicPr>
          <p:cNvPr id="2050" name="Picture 2" descr="http://img05.slando.ru/images_slandoru/91546459_1_644x461_metodichka-sgap-traditsionnaya-formalnaya-logika-saratov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566" y="4005064"/>
            <a:ext cx="1647825" cy="219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97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effectLst/>
              </a:rPr>
              <a:t>Нет. Если у вас </a:t>
            </a:r>
            <a:r>
              <a:rPr lang="ru-RU" dirty="0" smtClean="0">
                <a:effectLst/>
              </a:rPr>
              <a:t>несколько сложных тестов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4</a:t>
            </a:fld>
            <a:endParaRPr lang="ru-RU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90" y="1659113"/>
            <a:ext cx="7450353" cy="475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 descr="http://v-silin.ru/wp-content/uploads/Old-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2924944"/>
            <a:ext cx="2703002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7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>
                <a:effectLst/>
              </a:rPr>
              <a:t>Ведь код можно </a:t>
            </a:r>
            <a:r>
              <a:rPr lang="ru-RU" dirty="0" smtClean="0">
                <a:effectLst/>
              </a:rPr>
              <a:t>улучшить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5</a:t>
            </a:fld>
            <a:endParaRPr lang="ru-RU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01" y="1724744"/>
            <a:ext cx="6808787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91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улучшить?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6</a:t>
            </a:fld>
            <a:endParaRPr lang="ru-RU"/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Tx/>
              <a:buBlip>
                <a:blip r:embed="rId2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 smtClean="0"/>
              <a:t>Вынести часто используемый функционал в </a:t>
            </a:r>
            <a:r>
              <a:rPr lang="ru-RU" sz="2800" b="1" dirty="0" smtClean="0"/>
              <a:t>общедоступные</a:t>
            </a:r>
            <a:r>
              <a:rPr lang="ru-RU" sz="2800" dirty="0" smtClean="0"/>
              <a:t> методы</a:t>
            </a:r>
          </a:p>
          <a:p>
            <a:r>
              <a:rPr lang="ru-RU" sz="2800" dirty="0" smtClean="0"/>
              <a:t>Отформатировать код</a:t>
            </a:r>
          </a:p>
          <a:p>
            <a:r>
              <a:rPr lang="ru-RU" sz="2800" dirty="0" smtClean="0"/>
              <a:t>Добавить комментарии</a:t>
            </a:r>
          </a:p>
          <a:p>
            <a:r>
              <a:rPr lang="ru-RU" sz="2800" dirty="0" smtClean="0"/>
              <a:t>Заменить: </a:t>
            </a:r>
            <a:br>
              <a:rPr lang="ru-RU" sz="2800" dirty="0" smtClean="0"/>
            </a:b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на: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077071"/>
            <a:ext cx="7272808" cy="408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0" y="4932323"/>
            <a:ext cx="8388424" cy="872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699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>
                <a:effectLst/>
              </a:rPr>
              <a:t>И</a:t>
            </a:r>
            <a:r>
              <a:rPr lang="en-US" dirty="0">
                <a:effectLst/>
              </a:rPr>
              <a:t>,</a:t>
            </a:r>
            <a:r>
              <a:rPr lang="ru-RU" dirty="0" smtClean="0">
                <a:effectLst/>
              </a:rPr>
              <a:t> </a:t>
            </a:r>
            <a:r>
              <a:rPr lang="ru-RU" dirty="0">
                <a:effectLst/>
              </a:rPr>
              <a:t>если у вас все под </a:t>
            </a:r>
            <a:r>
              <a:rPr lang="ru-RU" dirty="0" smtClean="0">
                <a:effectLst/>
              </a:rPr>
              <a:t>контролем</a:t>
            </a:r>
            <a:r>
              <a:rPr lang="en-US" dirty="0" smtClean="0">
                <a:effectLst/>
              </a:rPr>
              <a:t>…</a:t>
            </a:r>
            <a:endParaRPr lang="ru-RU" dirty="0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7</a:t>
            </a:fld>
            <a:endParaRPr lang="ru-RU"/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930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1676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Вам не нужен </a:t>
            </a:r>
            <a:r>
              <a:rPr lang="en-US" dirty="0" smtClean="0"/>
              <a:t>Page Object!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8</a:t>
            </a:fld>
            <a:endParaRPr lang="ru-RU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8388"/>
            <a:ext cx="9144000" cy="463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192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ожидалось после предыдущего слайда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876BE9-5A7E-4A71-A01F-2AD43EF475E2}" type="slidenum">
              <a:rPr lang="ru-RU" smtClean="0"/>
              <a:t>9</a:t>
            </a:fld>
            <a:endParaRPr lang="ru-RU"/>
          </a:p>
        </p:txBody>
      </p:sp>
      <p:pic>
        <p:nvPicPr>
          <p:cNvPr id="1026" name="Picture 2" descr="http://web-images.chacha.com/images/signs-you-are-a-rock-concert-douche-1578639408-jul-29-2012-600x4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746" y="-1682718"/>
            <a:ext cx="9179745" cy="6119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73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atdays.com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DD3333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DD3333"/>
      </a:hlink>
      <a:folHlink>
        <a:srgbClr val="DD3333"/>
      </a:folHlink>
    </a:clrScheme>
    <a:fontScheme name="Остин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668</TotalTime>
  <Words>242</Words>
  <Application>Microsoft Office PowerPoint</Application>
  <PresentationFormat>Экран (4:3)</PresentationFormat>
  <Paragraphs>90</Paragraphs>
  <Slides>22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3" baseType="lpstr">
      <vt:lpstr>Тема Office</vt:lpstr>
      <vt:lpstr>За пределами PageObject</vt:lpstr>
      <vt:lpstr>Вам действительно нужен Page Object?</vt:lpstr>
      <vt:lpstr>Нет. Если у вас парочка несложных тестов</vt:lpstr>
      <vt:lpstr>Нет. Если у вас несколько сложных тестов</vt:lpstr>
      <vt:lpstr>Ведь код можно улучшить</vt:lpstr>
      <vt:lpstr>Как улучшить?</vt:lpstr>
      <vt:lpstr>И, если у вас все под контролем…</vt:lpstr>
      <vt:lpstr>Вам не нужен Page Object!</vt:lpstr>
      <vt:lpstr>Что ожидалось после предыдущего слайда</vt:lpstr>
      <vt:lpstr>Но, получилось в итоге…</vt:lpstr>
      <vt:lpstr>Иногда, мы не можем контролировать ВСЁ</vt:lpstr>
      <vt:lpstr>Иногда, мы не можем контролировать ВСЁ</vt:lpstr>
      <vt:lpstr>PageObject – он как книжная полка</vt:lpstr>
      <vt:lpstr> Page Object – он гибкий</vt:lpstr>
      <vt:lpstr>Что делают наши тесты?</vt:lpstr>
      <vt:lpstr>PageObject – главная цель</vt:lpstr>
      <vt:lpstr>Свойства PageObject</vt:lpstr>
      <vt:lpstr>В тесте:</vt:lpstr>
      <vt:lpstr>А если проще, то:</vt:lpstr>
      <vt:lpstr>Демо!</vt:lpstr>
      <vt:lpstr>Презентация PowerPoint</vt:lpstr>
      <vt:lpstr>SilkTest Window here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test automation</dc:title>
  <dc:creator>test</dc:creator>
  <cp:lastModifiedBy>dzhariy</cp:lastModifiedBy>
  <cp:revision>46</cp:revision>
  <dcterms:created xsi:type="dcterms:W3CDTF">2012-12-17T21:03:07Z</dcterms:created>
  <dcterms:modified xsi:type="dcterms:W3CDTF">2012-12-27T23:51:51Z</dcterms:modified>
</cp:coreProperties>
</file>

<file path=docProps/thumbnail.jpeg>
</file>